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49" r:id="rId2"/>
    <p:sldMasterId id="2147483697" r:id="rId3"/>
    <p:sldMasterId id="2147483917" r:id="rId4"/>
    <p:sldMasterId id="2147483930" r:id="rId5"/>
    <p:sldMasterId id="2147483942" r:id="rId6"/>
    <p:sldMasterId id="2147483954" r:id="rId7"/>
    <p:sldMasterId id="2147483966" r:id="rId8"/>
  </p:sldMasterIdLst>
  <p:notesMasterIdLst>
    <p:notesMasterId r:id="rId76"/>
  </p:notesMasterIdLst>
  <p:handoutMasterIdLst>
    <p:handoutMasterId r:id="rId77"/>
  </p:handoutMasterIdLst>
  <p:sldIdLst>
    <p:sldId id="345" r:id="rId9"/>
    <p:sldId id="633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11" r:id="rId18"/>
    <p:sldId id="712" r:id="rId19"/>
    <p:sldId id="713" r:id="rId20"/>
    <p:sldId id="714" r:id="rId21"/>
    <p:sldId id="715" r:id="rId22"/>
    <p:sldId id="716" r:id="rId23"/>
    <p:sldId id="718" r:id="rId24"/>
    <p:sldId id="719" r:id="rId25"/>
    <p:sldId id="720" r:id="rId26"/>
    <p:sldId id="722" r:id="rId27"/>
    <p:sldId id="723" r:id="rId28"/>
    <p:sldId id="724" r:id="rId29"/>
    <p:sldId id="725" r:id="rId30"/>
    <p:sldId id="726" r:id="rId31"/>
    <p:sldId id="727" r:id="rId32"/>
    <p:sldId id="728" r:id="rId33"/>
    <p:sldId id="729" r:id="rId34"/>
    <p:sldId id="730" r:id="rId35"/>
    <p:sldId id="732" r:id="rId36"/>
    <p:sldId id="733" r:id="rId37"/>
    <p:sldId id="734" r:id="rId38"/>
    <p:sldId id="735" r:id="rId39"/>
    <p:sldId id="736" r:id="rId40"/>
    <p:sldId id="737" r:id="rId41"/>
    <p:sldId id="738" r:id="rId42"/>
    <p:sldId id="739" r:id="rId43"/>
    <p:sldId id="740" r:id="rId44"/>
    <p:sldId id="741" r:id="rId45"/>
    <p:sldId id="742" r:id="rId46"/>
    <p:sldId id="743" r:id="rId47"/>
    <p:sldId id="744" r:id="rId48"/>
    <p:sldId id="745" r:id="rId49"/>
    <p:sldId id="746" r:id="rId50"/>
    <p:sldId id="747" r:id="rId51"/>
    <p:sldId id="748" r:id="rId52"/>
    <p:sldId id="749" r:id="rId53"/>
    <p:sldId id="750" r:id="rId54"/>
    <p:sldId id="751" r:id="rId55"/>
    <p:sldId id="752" r:id="rId56"/>
    <p:sldId id="753" r:id="rId57"/>
    <p:sldId id="754" r:id="rId58"/>
    <p:sldId id="755" r:id="rId59"/>
    <p:sldId id="756" r:id="rId60"/>
    <p:sldId id="721" r:id="rId61"/>
    <p:sldId id="758" r:id="rId62"/>
    <p:sldId id="759" r:id="rId63"/>
    <p:sldId id="760" r:id="rId64"/>
    <p:sldId id="761" r:id="rId65"/>
    <p:sldId id="762" r:id="rId66"/>
    <p:sldId id="763" r:id="rId67"/>
    <p:sldId id="764" r:id="rId68"/>
    <p:sldId id="765" r:id="rId69"/>
    <p:sldId id="766" r:id="rId70"/>
    <p:sldId id="767" r:id="rId71"/>
    <p:sldId id="768" r:id="rId72"/>
    <p:sldId id="769" r:id="rId73"/>
    <p:sldId id="770" r:id="rId74"/>
    <p:sldId id="435" r:id="rId75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FA9B9D-EBA2-484A-BEBB-C985D39332FA}">
          <p14:sldIdLst>
            <p14:sldId id="345"/>
            <p14:sldId id="63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8"/>
            <p14:sldId id="719"/>
            <p14:sldId id="720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21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43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0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0000"/>
    <a:srgbClr val="CCECFF"/>
    <a:srgbClr val="FFFF66"/>
    <a:srgbClr val="FF5050"/>
    <a:srgbClr val="CCFF33"/>
    <a:srgbClr val="99FF99"/>
    <a:srgbClr val="FF9933"/>
    <a:srgbClr val="E1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0" autoAdjust="0"/>
    <p:restoredTop sz="90569" autoAdjust="0"/>
  </p:normalViewPr>
  <p:slideViewPr>
    <p:cSldViewPr>
      <p:cViewPr varScale="1">
        <p:scale>
          <a:sx n="66" d="100"/>
          <a:sy n="66" d="100"/>
        </p:scale>
        <p:origin x="-1272" y="-108"/>
      </p:cViewPr>
      <p:guideLst>
        <p:guide orient="horz" pos="2041"/>
        <p:guide pos="2880"/>
      </p:guideLst>
    </p:cSldViewPr>
  </p:slideViewPr>
  <p:outlineViewPr>
    <p:cViewPr>
      <p:scale>
        <a:sx n="33" d="100"/>
        <a:sy n="33" d="100"/>
      </p:scale>
      <p:origin x="0" y="154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5B3E0D0-1152-4589-91DF-203E7BB4407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602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D14C573-AC46-4D06-93FF-47369F34E5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5038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6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14C573-AC46-4D06-93FF-47369F34E53E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82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FB36-99AC-4CD3-8A8F-04DE1EFF5B6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42F94-761A-4B1B-B963-538E812BA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6501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1022C-6757-429C-856D-0F3DE0678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60825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C35CF-FF5D-4C47-BC07-14DE2D709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56478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F3D0C-A43E-49B8-80CE-2479664D5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5530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A2202-F55D-421F-B21A-E672BD7302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25370"/>
      </p:ext>
    </p:extLst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F8116-451F-45F8-98EF-A163DB10B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1675"/>
      </p:ext>
    </p:extLst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719C9-BA41-4E7F-8A20-8A838622C2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9144"/>
      </p:ext>
    </p:extLst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2E43F-022D-4C54-BC37-A0ECB85C9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12442"/>
      </p:ext>
    </p:extLst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B95BA-5BBC-4564-9076-5E5080EF3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1365"/>
      </p:ext>
    </p:extLst>
  </p:cSld>
  <p:clrMapOvr>
    <a:masterClrMapping/>
  </p:clrMapOvr>
  <p:transition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FC9B2-29AA-4B94-AB49-6847134DD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6111"/>
      </p:ext>
    </p:extLst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60A7C-5636-4F75-BE19-4C9478B1F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4199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4E988-DFC5-4FEC-8838-7F8B84C21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91731"/>
      </p:ext>
    </p:extLst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16398-3C8C-4FA8-A597-B8FF5A930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58780"/>
      </p:ext>
    </p:extLst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4C004-F925-4C08-8C63-FCB166960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63563"/>
      </p:ext>
    </p:extLst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60B2A-46B2-4F00-982E-8B26E6171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641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20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268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50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428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46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47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2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3C8D-3E3D-4A36-9AAB-59652C03E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9931"/>
      </p:ext>
    </p:extLst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72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70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71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807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6E7098-1D9E-4297-8B06-8858A6CB2C48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C31CAB-83F9-4A4F-970C-5EAB1D42FF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93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D57E40-D648-455A-9437-30FA8FE56DD6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E0763-8C84-4A0C-BF22-E8FBB0D343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01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DE751E-08CA-4D99-89B2-9FC9DE2F4625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BDE4F-8BEA-439D-BA05-0EFEBB61C6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21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D697BC-62C7-4F99-8C37-A408B62C8993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2E7523-BF8E-4897-AD6D-B3C234AD94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559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466664-56B2-422F-8B50-F59FA16202E4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E09A0-16D6-4176-A8F9-C1456DE503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520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C2F925-DC51-4DF6-9C0D-52D121C83119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8AD07-74B5-414C-BC00-90E42DED0B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7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238F6-0243-49FF-AE47-783FBF2D5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53112"/>
      </p:ext>
    </p:extLst>
  </p:cSld>
  <p:clrMapOvr>
    <a:masterClrMapping/>
  </p:clrMapOvr>
  <p:transition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ED0F17-9F3A-43C4-AA85-AB4E0FAD16D9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9DFBF-5E1F-4EB9-93B7-3749EA0181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38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051F7-5A91-48AF-A3CB-CB3AECA38DB8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85E2C-7CA7-4F52-B75F-FBB43463F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907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9E41F2-B5DD-4979-B2E9-DDEB29191F2A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65FE-0C86-4A78-AF62-9D91622BC5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715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7D9A12-E6C0-4876-802E-698B1CA58FA9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1BB3D-D5F5-4526-9991-8EC9121349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05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F34D8D-EE93-4818-9FCB-0C3F0226D4F2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6242A-2212-4C71-B4FB-3287FD4958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66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9B11AC-AE98-49D4-983B-A8FD90AEBC06}" type="datetime1">
              <a:rPr lang="fr-FR"/>
              <a:pPr/>
              <a:t>27/11/2024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255E9-86BB-409F-B032-A00BE8952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129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93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605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91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775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43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16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5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D4513-2C2A-4633-9A8D-4A862FD60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31205"/>
      </p:ext>
    </p:extLst>
  </p:cSld>
  <p:clrMapOvr>
    <a:masterClrMapping/>
  </p:clrMapOvr>
  <p:transition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660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029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29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48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22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814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34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719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65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7" y="731567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599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3777F34-3288-47B1-9E96-7770592EC49D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CC5166F-B280-4D88-A6BB-F0DF8A548564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257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D82FD-F91D-4D9F-B163-E5D91D7895CB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4F5A5-2E5B-4AD0-A189-7139800E4E04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6605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70B3674-5662-40A4-8494-749C94D3B10B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EFDFF10-22A6-461D-A990-549AD8821596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93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5A9A8-1A92-4E66-B34C-04E835A7E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28335"/>
      </p:ext>
    </p:extLst>
  </p:cSld>
  <p:clrMapOvr>
    <a:masterClrMapping/>
  </p:clrMapOvr>
  <p:transition>
    <p:wipe dir="d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53F47-4EE7-4707-A017-D3C7F8850791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7C2EF-8A74-4EFF-8EC3-AA7E9501CEB8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6855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05AF71A-4142-4242-A4B5-EE076BD59E66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5960EAC-FAA4-4C80-B6A2-BC9D8AFA5A88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062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F46AF-6B22-48B1-BF97-4985A9E175CD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5940B-8B2D-4B5F-AE35-B4D14734726C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290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E31756F-B2E1-4C85-A546-D60A9DE986BC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EB07814-0FCB-4F79-A2A0-7AF326A6FE4B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868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6732B0B-C532-4CAD-9E6A-545E89742AA3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13CD736-A1F7-444D-851F-69F0B4B358DB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7794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fontAlgn="auto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/>
              <a:buNone/>
              <a:defRPr/>
            </a:pPr>
            <a:endParaRPr lang="en-US" sz="3200">
              <a:solidFill>
                <a:prstClr val="black"/>
              </a:solidFill>
              <a:latin typeface="Gill Sans MT"/>
              <a:cs typeface="+mn-cs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3ECBC6A-CCB3-422D-9F29-7A9E5552DD7F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8A53C56-BD29-491C-BEEA-DAB758C5ACBB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7047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5EEA6-63F6-4535-BA15-F09B9ED76789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911CB-3555-4C36-B2DD-402693FECEBA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6449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E3672-D865-4C31-B8B5-26030717345F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9EBB0-1EC4-4505-AF44-B57E3F7267C6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250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4108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90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CC087-243C-4087-980E-AAEA0E7BE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6552"/>
      </p:ext>
    </p:extLst>
  </p:cSld>
  <p:clrMapOvr>
    <a:masterClrMapping/>
  </p:clrMapOvr>
  <p:transition>
    <p:wipe dir="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5332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099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666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9695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1486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203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317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3740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0206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2340-A1EA-4CE0-A397-B868A3BF73D1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6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06260-6C4C-4786-B72E-7A871EAEE3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97348"/>
      </p:ext>
    </p:extLst>
  </p:cSld>
  <p:clrMapOvr>
    <a:masterClrMapping/>
  </p:clrMapOvr>
  <p:transition>
    <p:wipe dir="d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5956A-8026-4861-99E0-6ECDFB0AE94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75723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15CA4-E6C8-4CEA-B956-D910F5B7540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643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7151-5D65-4A99-9B3C-1AD90A0CDB34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9566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B722-728E-4B59-9298-3538DCF9014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5356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D25E-DD21-4264-AC1E-16FAB2C1A6BB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0389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D25C1-455A-42F6-A97C-28ADF134F6B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0414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E1C5-B386-4F39-9C53-595BBFCF3FBA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093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AF8-F313-4B38-ABA6-B71EF7A65CC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720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591F-5004-4509-B8D1-F884A2A6FD9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920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E804-5CAD-47EC-9448-455B6DA2E950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00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C295B-B928-42B2-BB40-AB19BC45E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94765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CD0D545F-5054-415D-A4CB-4ECB580E1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086D4231-D39F-433C-9620-0AAE50D9C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wipe dir="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1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8A24BF4C-9CA2-423E-B4F6-7F55918723CE}" type="datetime1">
              <a:rPr lang="fr-FR" smtClean="0">
                <a:ea typeface="ＭＳ Ｐゴシック" charset="-128"/>
                <a:cs typeface="+mn-cs"/>
              </a:rPr>
              <a:pPr defTabSz="457200"/>
              <a:t>27/11/2024</a:t>
            </a:fld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/>
            <a:fld id="{AE2053D5-6219-41C3-8D16-FE99C84E3D09}" type="slidenum">
              <a:rPr lang="en-US" smtClean="0">
                <a:ea typeface="ＭＳ Ｐゴシック" charset="-128"/>
                <a:cs typeface="+mn-cs"/>
              </a:rPr>
              <a:pPr defTabSz="457200"/>
              <a:t>‹#›</a:t>
            </a:fld>
            <a:endParaRPr lang="en-US"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18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99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86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48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48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48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 defTabSz="449263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8C1490F8-8F90-4B27-AEAE-A55EA98426AF}" type="datetimeFigureOut">
              <a:rPr lang="en-US">
                <a:solidFill>
                  <a:srgbClr val="E7DEC9">
                    <a:shade val="50000"/>
                    <a:satMod val="200000"/>
                  </a:srgbClr>
                </a:solidFill>
                <a:cs typeface="+mn-cs"/>
              </a:rPr>
              <a:pPr>
                <a:defRPr/>
              </a:pPr>
              <a:t>11/27/2024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  <a:cs typeface="+mn-cs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</a:defRPr>
            </a:lvl1pPr>
            <a:extLst/>
          </a:lstStyle>
          <a:p>
            <a:pPr>
              <a:defRPr/>
            </a:pPr>
            <a:endParaRPr lang="en-US">
              <a:solidFill>
                <a:srgbClr val="E7DEC9">
                  <a:shade val="50000"/>
                  <a:satMod val="200000"/>
                </a:srgbClr>
              </a:solidFill>
              <a:cs typeface="+mn-cs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</a:defRPr>
            </a:lvl1pPr>
            <a:extLst/>
          </a:lstStyle>
          <a:p>
            <a:pPr>
              <a:defRPr/>
            </a:pPr>
            <a:fld id="{98B7CD5E-33B4-44DC-853F-A440ABB564A8}" type="slidenum">
              <a:rPr lang="en-US">
                <a:solidFill>
                  <a:srgbClr val="E7DEC9">
                    <a:shade val="50000"/>
                    <a:satMod val="200000"/>
                  </a:srgbClr>
                </a:solidFill>
                <a:cs typeface="+mn-cs"/>
              </a:rPr>
              <a:pPr>
                <a:defRPr/>
              </a:pPr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27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22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7F751AA3-EE16-4A02-8022-3142FE923698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cs typeface="Arial" charset="0"/>
              </a:rPr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05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hdr="0" ftr="0" dt="0"/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3"/>
          <p:cNvSpPr>
            <a:spLocks noGrp="1"/>
          </p:cNvSpPr>
          <p:nvPr>
            <p:ph type="subTitle" idx="1"/>
          </p:nvPr>
        </p:nvSpPr>
        <p:spPr>
          <a:xfrm>
            <a:off x="1600200" y="4871544"/>
            <a:ext cx="6400800" cy="1529256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Lecture-30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//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buClr>
                <a:schemeClr val="accent6">
                  <a:lumMod val="75000"/>
                </a:schemeClr>
              </a:buCl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74" name="Title 2"/>
          <p:cNvSpPr>
            <a:spLocks noGrp="1"/>
          </p:cNvSpPr>
          <p:nvPr>
            <p:ph type="ctrTitle"/>
          </p:nvPr>
        </p:nvSpPr>
        <p:spPr>
          <a:xfrm>
            <a:off x="533400" y="725213"/>
            <a:ext cx="8077200" cy="4432027"/>
          </a:xfrm>
        </p:spPr>
        <p:txBody>
          <a:bodyPr/>
          <a:lstStyle/>
          <a:p>
            <a:pPr marL="18288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None/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Data Structures</a:t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ICT-1211</a:t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Information and Communication Technology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D62340-A1EA-4CE0-A397-B868A3BF73D1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rebuchet MS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418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124680"/>
            <a:ext cx="8780130" cy="511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16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340710"/>
            <a:ext cx="8425170" cy="94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60" y="2657470"/>
            <a:ext cx="5318748" cy="288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66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60" y="1052670"/>
            <a:ext cx="3590855" cy="19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3383280"/>
            <a:ext cx="7706064" cy="765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4365130"/>
            <a:ext cx="8550272" cy="80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5517290"/>
            <a:ext cx="8550272" cy="849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03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60" y="1052670"/>
            <a:ext cx="3590855" cy="19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35" y="3140960"/>
            <a:ext cx="84010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2" y="4869200"/>
            <a:ext cx="84867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6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60" y="1052670"/>
            <a:ext cx="3590855" cy="19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3284979"/>
            <a:ext cx="84963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4941210"/>
            <a:ext cx="85344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5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60" y="1052670"/>
            <a:ext cx="3590855" cy="19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3" y="3645030"/>
            <a:ext cx="87534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3" y="4797190"/>
            <a:ext cx="8753475" cy="13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73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20" y="1556740"/>
            <a:ext cx="8229600" cy="4525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just">
              <a:buNone/>
            </a:pPr>
            <a:r>
              <a:rPr lang="en-US" sz="2400" b="1" dirty="0">
                <a:solidFill>
                  <a:srgbClr val="0000CC"/>
                </a:solidFill>
              </a:rPr>
              <a:t>This means that we cannot begin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400" b="1" dirty="0">
                <a:solidFill>
                  <a:srgbClr val="0000CC"/>
                </a:solidFill>
              </a:rPr>
              <a:t> until completing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sz="2400" b="1" dirty="0">
                <a:solidFill>
                  <a:srgbClr val="0000CC"/>
                </a:solidFill>
              </a:rPr>
              <a:t>, we cannot begin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400" b="1" dirty="0">
                <a:solidFill>
                  <a:srgbClr val="0000CC"/>
                </a:solidFill>
              </a:rPr>
              <a:t> until completing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400" b="1" dirty="0">
                <a:solidFill>
                  <a:srgbClr val="0000CC"/>
                </a:solidFill>
              </a:rPr>
              <a:t> and we cannot begin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sz="2400" b="1" dirty="0">
                <a:solidFill>
                  <a:srgbClr val="0000CC"/>
                </a:solidFill>
              </a:rPr>
              <a:t> until completing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400" b="1" dirty="0">
                <a:solidFill>
                  <a:srgbClr val="0000CC"/>
                </a:solidFill>
              </a:rPr>
              <a:t>.</a:t>
            </a:r>
          </a:p>
          <a:p>
            <a:pPr marL="0" indent="0" algn="just">
              <a:buNone/>
            </a:pPr>
            <a:endParaRPr lang="en-US" sz="2400" b="1" dirty="0">
              <a:solidFill>
                <a:srgbClr val="0000CC"/>
              </a:solidFill>
            </a:endParaRPr>
          </a:p>
          <a:p>
            <a:pPr marL="0" indent="0" algn="just">
              <a:buNone/>
            </a:pPr>
            <a:r>
              <a:rPr lang="en-US" sz="2400" b="1" dirty="0"/>
              <a:t>Thus we cannot complete any of the tasks in the cycles. Accordingly such a graph S, representing tasks  and a prerequisite relation, cannot have cycles.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196690"/>
            <a:ext cx="8467559" cy="14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73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412720"/>
            <a:ext cx="8521306" cy="352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2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484730"/>
            <a:ext cx="8467631" cy="460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932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CC"/>
                </a:solidFill>
              </a:rPr>
              <a:t>Topological Sorting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2564880"/>
            <a:ext cx="8748580" cy="196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10" y="5085230"/>
            <a:ext cx="8532550" cy="73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02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200" y="2362200"/>
            <a:ext cx="3463925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D62340-A1EA-4CE0-A397-B868A3BF73D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0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2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n-US" sz="3600" b="1" dirty="0">
                <a:solidFill>
                  <a:srgbClr val="0000CC"/>
                </a:solidFill>
              </a:rPr>
              <a:t>Topological Sorting)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916790"/>
            <a:ext cx="8209140" cy="187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" y="3936185"/>
            <a:ext cx="8722478" cy="292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034" y="30070"/>
            <a:ext cx="1666875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0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2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n-US" sz="3600" b="1" dirty="0">
                <a:solidFill>
                  <a:srgbClr val="0000CC"/>
                </a:solidFill>
              </a:rPr>
              <a:t>Topological Sorting)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1" y="980660"/>
            <a:ext cx="8805720" cy="215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0" y="3212970"/>
            <a:ext cx="899160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70" y="5899019"/>
            <a:ext cx="7641810" cy="54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1" y="5899020"/>
            <a:ext cx="1365030" cy="54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02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2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n-US" sz="3600" b="1" dirty="0">
                <a:solidFill>
                  <a:srgbClr val="0000CC"/>
                </a:solidFill>
              </a:rPr>
              <a:t>Topological Sorting)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60" y="1124680"/>
            <a:ext cx="4032560" cy="266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54" y="4005080"/>
            <a:ext cx="8872106" cy="1656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780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2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n-US" sz="3600" b="1" dirty="0">
                <a:solidFill>
                  <a:srgbClr val="0000CC"/>
                </a:solidFill>
              </a:rPr>
              <a:t>Topological Sorting)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70" y="188550"/>
            <a:ext cx="2088290" cy="138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587726"/>
            <a:ext cx="8818658" cy="496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11" y="2132820"/>
            <a:ext cx="8785219" cy="50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39" y="2780910"/>
            <a:ext cx="8785219" cy="151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300" y="4291902"/>
            <a:ext cx="2196261" cy="2566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71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2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n-US" sz="3600" b="1" dirty="0">
                <a:solidFill>
                  <a:srgbClr val="0000CC"/>
                </a:solidFill>
              </a:rPr>
              <a:t>Topological Sorting)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70" y="188550"/>
            <a:ext cx="2088290" cy="138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600572"/>
            <a:ext cx="8713210" cy="56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2492870"/>
            <a:ext cx="8713210" cy="96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3573020"/>
            <a:ext cx="2664370" cy="3196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2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n-US" sz="3600" b="1" dirty="0">
                <a:solidFill>
                  <a:srgbClr val="0000CC"/>
                </a:solidFill>
              </a:rPr>
              <a:t>Topological Sorting)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70" y="188550"/>
            <a:ext cx="2088290" cy="138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700760"/>
            <a:ext cx="8445630" cy="47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50" y="2425050"/>
            <a:ext cx="8480340" cy="1089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50" y="3682740"/>
            <a:ext cx="2287731" cy="317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05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2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n-US" sz="3600" b="1" dirty="0">
                <a:solidFill>
                  <a:srgbClr val="0000CC"/>
                </a:solidFill>
              </a:rPr>
              <a:t>Topological Sorting)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70" y="188550"/>
            <a:ext cx="2088290" cy="138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772770"/>
            <a:ext cx="8517640" cy="478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2675964"/>
            <a:ext cx="8569190" cy="85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790" y="3584296"/>
            <a:ext cx="2435171" cy="325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220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2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n-US" sz="3600" b="1" dirty="0">
                <a:solidFill>
                  <a:srgbClr val="0000CC"/>
                </a:solidFill>
              </a:rPr>
              <a:t>Topological Sorting)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70" y="188550"/>
            <a:ext cx="2088290" cy="138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0" y="1772770"/>
            <a:ext cx="8589650" cy="482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2492870"/>
            <a:ext cx="8604560" cy="930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7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2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n-US" sz="3600" b="1" dirty="0">
                <a:solidFill>
                  <a:srgbClr val="0000CC"/>
                </a:solidFill>
              </a:rPr>
              <a:t>Topological Sorting)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70" y="188550"/>
            <a:ext cx="2088290" cy="138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20" y="1844780"/>
            <a:ext cx="8575190" cy="45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2564880"/>
            <a:ext cx="8569190" cy="32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48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2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n-US" sz="3600" b="1" dirty="0">
                <a:solidFill>
                  <a:srgbClr val="0000CC"/>
                </a:solidFill>
              </a:rPr>
              <a:t>Topological Sorting)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70" y="188550"/>
            <a:ext cx="2088290" cy="138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20" y="1700760"/>
            <a:ext cx="8361460" cy="54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2564880"/>
            <a:ext cx="8353160" cy="36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04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9" y="1124680"/>
            <a:ext cx="8600517" cy="288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1545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2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n-US" sz="3600" b="1" dirty="0">
                <a:solidFill>
                  <a:srgbClr val="0000CC"/>
                </a:solidFill>
              </a:rPr>
              <a:t>Topological Sorting)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70" y="188550"/>
            <a:ext cx="2088290" cy="138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2132820"/>
            <a:ext cx="8641200" cy="972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495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Topological Sort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1435100" y="1524000"/>
            <a:ext cx="7327900" cy="466407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The goal of a Topological Sort:</a:t>
            </a:r>
          </a:p>
          <a:p>
            <a:pPr lvl="1">
              <a:defRPr/>
            </a:pPr>
            <a:r>
              <a:rPr lang="en-US" dirty="0"/>
              <a:t>When given a list of items with dependencies (i.e. item 5 must be completed before item 3, etc.)</a:t>
            </a:r>
          </a:p>
          <a:p>
            <a:pPr lvl="1">
              <a:defRPr/>
            </a:pPr>
            <a:r>
              <a:rPr lang="en-US" dirty="0"/>
              <a:t>Produce an ordering of the items that satisfies the given constraints.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 order for the problem to be solvable, there can’t be a cyclic set of constraints.</a:t>
            </a:r>
          </a:p>
          <a:p>
            <a:pPr lvl="1">
              <a:defRPr/>
            </a:pPr>
            <a:r>
              <a:rPr lang="en-US" dirty="0"/>
              <a:t>We can’t have item 5 must be completed before item 3, item 3 must be completed before item 7, and item 7 must be completed before item 5.</a:t>
            </a:r>
          </a:p>
          <a:p>
            <a:pPr lvl="2">
              <a:defRPr/>
            </a:pPr>
            <a:r>
              <a:rPr lang="en-US" dirty="0"/>
              <a:t>Since that would be IMPOSSIBLE!!</a:t>
            </a:r>
          </a:p>
        </p:txBody>
      </p:sp>
    </p:spTree>
    <p:extLst>
      <p:ext uri="{BB962C8B-B14F-4D97-AF65-F5344CB8AC3E}">
        <p14:creationId xmlns:p14="http://schemas.microsoft.com/office/powerpoint/2010/main" val="28699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438" y="0"/>
            <a:ext cx="7497762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Topological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990600"/>
            <a:ext cx="4800600" cy="5867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200" dirty="0"/>
              <a:t>We can model dependencies (or constraints) like these using  </a:t>
            </a:r>
          </a:p>
          <a:p>
            <a:pPr lvl="1">
              <a:defRPr/>
            </a:pPr>
            <a:r>
              <a:rPr lang="en-US" u="sng" dirty="0"/>
              <a:t>A Directed Acyclic Graph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Given a set of items and constraints, we create the corresponding graph as follows:</a:t>
            </a:r>
          </a:p>
          <a:p>
            <a:pPr marL="860425" lvl="1" indent="-457200">
              <a:buFont typeface="+mj-lt"/>
              <a:buAutoNum type="arabicParenR"/>
              <a:defRPr/>
            </a:pPr>
            <a:r>
              <a:rPr lang="en-US" sz="1800" dirty="0"/>
              <a:t>Each item corresponds to a vertex in the graph.</a:t>
            </a:r>
          </a:p>
          <a:p>
            <a:pPr marL="860425" lvl="1" indent="-457200">
              <a:buFont typeface="+mj-lt"/>
              <a:buAutoNum type="arabicParenR"/>
              <a:defRPr/>
            </a:pPr>
            <a:r>
              <a:rPr lang="en-US" sz="1800" dirty="0"/>
              <a:t>For each constraint where item </a:t>
            </a:r>
            <a:r>
              <a:rPr lang="en-US" sz="1800" b="1" i="1" u="sng" dirty="0"/>
              <a:t>A</a:t>
            </a:r>
            <a:r>
              <a:rPr lang="en-US" sz="1800" dirty="0"/>
              <a:t> must finish before item </a:t>
            </a:r>
            <a:r>
              <a:rPr lang="en-US" sz="1800" b="1" i="1" u="sng" dirty="0"/>
              <a:t>B</a:t>
            </a:r>
            <a:r>
              <a:rPr lang="en-US" sz="1800" dirty="0"/>
              <a:t>, place a directed edge </a:t>
            </a:r>
            <a:r>
              <a:rPr lang="en-US" sz="1800" b="1" i="1" u="sng" dirty="0"/>
              <a:t>A </a:t>
            </a:r>
            <a:r>
              <a:rPr lang="en-US" sz="1800" b="1" i="1" u="sng" dirty="0">
                <a:sym typeface="Wingdings" pitchFamily="2" charset="2"/>
              </a:rPr>
              <a:t> </a:t>
            </a:r>
            <a:r>
              <a:rPr lang="en-US" sz="1800" b="1" i="1" u="sng" dirty="0"/>
              <a:t>B</a:t>
            </a:r>
            <a:r>
              <a:rPr lang="en-US" sz="1800" dirty="0"/>
              <a:t>.</a:t>
            </a:r>
            <a:endParaRPr lang="en-US" sz="1800" b="1" i="1" u="sng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638800" y="381000"/>
            <a:ext cx="3429000" cy="2819400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b="1" i="1" u="sng" dirty="0"/>
              <a:t>A stands for waking up,</a:t>
            </a:r>
          </a:p>
          <a:p>
            <a:pPr>
              <a:defRPr/>
            </a:pPr>
            <a:r>
              <a:rPr lang="en-US" b="1" i="1" u="sng" dirty="0"/>
              <a:t>B stands for taking a shower,</a:t>
            </a:r>
          </a:p>
          <a:p>
            <a:pPr>
              <a:defRPr/>
            </a:pPr>
            <a:r>
              <a:rPr lang="en-US" b="1" i="1" u="sng" dirty="0"/>
              <a:t>C stands for eating breakfast</a:t>
            </a:r>
          </a:p>
          <a:p>
            <a:pPr>
              <a:defRPr/>
            </a:pPr>
            <a:r>
              <a:rPr lang="en-US" b="1" i="1" u="sng" dirty="0"/>
              <a:t>D leaving for work</a:t>
            </a:r>
          </a:p>
          <a:p>
            <a:pPr lvl="1">
              <a:defRPr/>
            </a:pPr>
            <a:r>
              <a:rPr lang="en-US" dirty="0"/>
              <a:t>The constraints would be </a:t>
            </a:r>
          </a:p>
          <a:p>
            <a:pPr lvl="2">
              <a:defRPr/>
            </a:pPr>
            <a:r>
              <a:rPr lang="en-US" dirty="0"/>
              <a:t>A before B, </a:t>
            </a:r>
          </a:p>
          <a:p>
            <a:pPr lvl="2">
              <a:defRPr/>
            </a:pPr>
            <a:r>
              <a:rPr lang="en-US" dirty="0"/>
              <a:t>A before C, </a:t>
            </a:r>
          </a:p>
          <a:p>
            <a:pPr lvl="2">
              <a:defRPr/>
            </a:pPr>
            <a:r>
              <a:rPr lang="en-US" dirty="0"/>
              <a:t>B before D, </a:t>
            </a:r>
          </a:p>
          <a:p>
            <a:pPr lvl="2">
              <a:defRPr/>
            </a:pPr>
            <a:r>
              <a:rPr lang="en-US" dirty="0"/>
              <a:t>and C before D.</a:t>
            </a:r>
          </a:p>
        </p:txBody>
      </p:sp>
      <p:sp>
        <p:nvSpPr>
          <p:cNvPr id="6" name="Oval 5"/>
          <p:cNvSpPr/>
          <p:nvPr/>
        </p:nvSpPr>
        <p:spPr>
          <a:xfrm>
            <a:off x="6324600" y="3581400"/>
            <a:ext cx="533400" cy="5334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7772400" y="3581400"/>
            <a:ext cx="533400" cy="5334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8" name="Oval 7"/>
          <p:cNvSpPr/>
          <p:nvPr/>
        </p:nvSpPr>
        <p:spPr>
          <a:xfrm>
            <a:off x="6324600" y="4800600"/>
            <a:ext cx="533400" cy="5334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prstClr val="black"/>
                </a:solidFill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7772400" y="4800600"/>
            <a:ext cx="533400" cy="5334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prstClr val="black"/>
                </a:solidFill>
              </a:rPr>
              <a:t>D</a:t>
            </a:r>
          </a:p>
        </p:txBody>
      </p:sp>
      <p:cxnSp>
        <p:nvCxnSpPr>
          <p:cNvPr id="11" name="Straight Arrow Connector 10"/>
          <p:cNvCxnSpPr>
            <a:stCxn id="6" idx="6"/>
            <a:endCxn id="7" idx="2"/>
          </p:cNvCxnSpPr>
          <p:nvPr/>
        </p:nvCxnSpPr>
        <p:spPr>
          <a:xfrm>
            <a:off x="6858000" y="3848100"/>
            <a:ext cx="914400" cy="1588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8" idx="0"/>
          </p:cNvCxnSpPr>
          <p:nvPr/>
        </p:nvCxnSpPr>
        <p:spPr>
          <a:xfrm rot="5400000">
            <a:off x="6248401" y="4457700"/>
            <a:ext cx="685800" cy="3175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9" idx="0"/>
          </p:cNvCxnSpPr>
          <p:nvPr/>
        </p:nvCxnSpPr>
        <p:spPr>
          <a:xfrm rot="5400000">
            <a:off x="7696201" y="4457700"/>
            <a:ext cx="685800" cy="3175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6"/>
            <a:endCxn id="9" idx="2"/>
          </p:cNvCxnSpPr>
          <p:nvPr/>
        </p:nvCxnSpPr>
        <p:spPr>
          <a:xfrm>
            <a:off x="6858000" y="5067300"/>
            <a:ext cx="914400" cy="1588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5638800" y="5943600"/>
            <a:ext cx="3505200" cy="914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A topological sort would give A, B, C, D.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19800" y="3200400"/>
            <a:ext cx="2743200" cy="2362200"/>
          </a:xfrm>
          <a:prstGeom prst="rect">
            <a:avLst/>
          </a:prstGeom>
          <a:noFill/>
          <a:ln w="50800">
            <a:gradFill>
              <a:gsLst>
                <a:gs pos="10000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90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Topological sort:  Example-01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Find the number of different topological orderings possible for the given graph-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" y="2133600"/>
            <a:ext cx="4267200" cy="456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643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Example-01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Step:1 </a:t>
            </a:r>
            <a:r>
              <a:rPr lang="en-US" sz="2400" b="1" dirty="0"/>
              <a:t>           </a:t>
            </a:r>
            <a:r>
              <a:rPr lang="en-US" sz="2400" dirty="0"/>
              <a:t>Write in-degree of each vertex-</a:t>
            </a:r>
            <a:endParaRPr lang="en-US" sz="2400" b="1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87854"/>
            <a:ext cx="4191000" cy="446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409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Example-01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Step:2</a:t>
            </a:r>
          </a:p>
          <a:p>
            <a:r>
              <a:rPr lang="en-US" sz="2400" dirty="0"/>
              <a:t>Vertex-A has the least in-degree.</a:t>
            </a:r>
          </a:p>
          <a:p>
            <a:r>
              <a:rPr lang="en-US" sz="2400" dirty="0"/>
              <a:t>So, remove vertex-A and its associated edges.</a:t>
            </a:r>
          </a:p>
          <a:p>
            <a:r>
              <a:rPr lang="en-US" sz="2400" dirty="0"/>
              <a:t>Now, update the in-degree of other vertices.</a:t>
            </a:r>
          </a:p>
          <a:p>
            <a:pPr marL="0" indent="0" algn="just">
              <a:buNone/>
            </a:pPr>
            <a:endParaRPr lang="en-US" sz="2400" b="1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163736"/>
            <a:ext cx="3962400" cy="3663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62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Example-01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Step:3</a:t>
            </a:r>
          </a:p>
          <a:p>
            <a:r>
              <a:rPr lang="en-US" sz="2400" dirty="0"/>
              <a:t>Vertex-B has the least in-degree.</a:t>
            </a:r>
          </a:p>
          <a:p>
            <a:r>
              <a:rPr lang="en-US" sz="2400" dirty="0"/>
              <a:t>So, remove vertex-B and its associated edges.</a:t>
            </a:r>
          </a:p>
          <a:p>
            <a:r>
              <a:rPr lang="en-US" sz="2400" dirty="0"/>
              <a:t>Now, update the in-degree of other vertices.</a:t>
            </a:r>
          </a:p>
          <a:p>
            <a:pPr marL="0" indent="0" algn="just">
              <a:buNone/>
            </a:pPr>
            <a:endParaRPr lang="en-US" sz="2400" b="1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3429000"/>
            <a:ext cx="588070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589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Example-01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Step:4</a:t>
            </a:r>
            <a:r>
              <a:rPr lang="en-US" sz="2400" b="1" dirty="0"/>
              <a:t> </a:t>
            </a:r>
          </a:p>
          <a:p>
            <a:pPr marL="0" indent="0" algn="just">
              <a:buNone/>
            </a:pPr>
            <a:r>
              <a:rPr lang="en-US" sz="2400" dirty="0"/>
              <a:t>There are two vertices with the least in-degree. So, following 2 cases are possible-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Case 1:</a:t>
            </a:r>
          </a:p>
          <a:p>
            <a:r>
              <a:rPr lang="en-US" sz="2400" dirty="0"/>
              <a:t>Remove vertex-C and its associated edges.</a:t>
            </a:r>
          </a:p>
          <a:p>
            <a:r>
              <a:rPr lang="en-US" sz="2400" dirty="0"/>
              <a:t>Then, update the in-degree of other vertices.</a:t>
            </a:r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>
              <a:buNone/>
            </a:pPr>
            <a:r>
              <a:rPr lang="en-US" sz="2400" dirty="0"/>
              <a:t>In Case 2:</a:t>
            </a:r>
          </a:p>
          <a:p>
            <a:r>
              <a:rPr lang="en-US" sz="2400" dirty="0"/>
              <a:t>Remove vertex-D and its associated edges.</a:t>
            </a:r>
          </a:p>
          <a:p>
            <a:r>
              <a:rPr lang="en-US" sz="2400" dirty="0"/>
              <a:t>Then, update the in-degree of other vertices.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949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Example-01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Step:4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05928"/>
            <a:ext cx="7848600" cy="494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982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Example-01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Step:5</a:t>
            </a:r>
            <a:r>
              <a:rPr lang="en-US" sz="2400" b="1" dirty="0"/>
              <a:t> </a:t>
            </a:r>
          </a:p>
          <a:p>
            <a:pPr marL="0" indent="0" algn="just">
              <a:buNone/>
            </a:pPr>
            <a:r>
              <a:rPr lang="en-US" sz="2400" dirty="0"/>
              <a:t>Now, the above two cases are continued separately in the similar manner.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Case 1:</a:t>
            </a:r>
          </a:p>
          <a:p>
            <a:r>
              <a:rPr lang="en-US" sz="2400" dirty="0"/>
              <a:t>Remove vertex-D since it has the least in-degree.</a:t>
            </a:r>
          </a:p>
          <a:p>
            <a:r>
              <a:rPr lang="en-US" sz="2400" dirty="0"/>
              <a:t>Then, remove the remaining vertex-E.</a:t>
            </a:r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>
              <a:buNone/>
            </a:pPr>
            <a:r>
              <a:rPr lang="en-US" sz="2400" dirty="0"/>
              <a:t>In Case 2:</a:t>
            </a:r>
          </a:p>
          <a:p>
            <a:r>
              <a:rPr lang="en-US" sz="2400" dirty="0"/>
              <a:t>Remove vertex-C since it has the least in-degree.</a:t>
            </a:r>
          </a:p>
          <a:p>
            <a:r>
              <a:rPr lang="en-US" sz="2400" dirty="0"/>
              <a:t>Then, remove the remaining vertex-E.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096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340710"/>
            <a:ext cx="8785220" cy="463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090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Example-01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b="1" u="sng" dirty="0"/>
              <a:t>Step:5</a:t>
            </a:r>
            <a:r>
              <a:rPr lang="en-US" sz="2400" b="1" dirty="0"/>
              <a:t> </a:t>
            </a:r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r>
              <a:rPr lang="en-US" sz="2400" b="1" u="sng" dirty="0"/>
              <a:t>Conclusion:</a:t>
            </a:r>
          </a:p>
          <a:p>
            <a:r>
              <a:rPr lang="en-US" sz="2400" dirty="0"/>
              <a:t>For the given graph, following </a:t>
            </a:r>
            <a:r>
              <a:rPr lang="en-US" sz="2400" b="1" dirty="0"/>
              <a:t>2</a:t>
            </a:r>
            <a:r>
              <a:rPr lang="en-US" sz="2400" dirty="0"/>
              <a:t> different topological orderings are possible-</a:t>
            </a:r>
          </a:p>
          <a:p>
            <a:r>
              <a:rPr lang="en-US" sz="2400" b="1" dirty="0"/>
              <a:t>A B C D E</a:t>
            </a:r>
            <a:endParaRPr lang="en-US" sz="2400" dirty="0"/>
          </a:p>
          <a:p>
            <a:r>
              <a:rPr lang="en-US" sz="2400" b="1" dirty="0"/>
              <a:t>A B D C E</a:t>
            </a: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2644"/>
            <a:ext cx="8004658" cy="154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870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Topological sort: 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Find the number of different topological orderings possible for the given graph-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5715000" cy="446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868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Step:1 </a:t>
            </a:r>
            <a:r>
              <a:rPr lang="en-US" sz="2400" b="1" dirty="0"/>
              <a:t>           </a:t>
            </a:r>
          </a:p>
          <a:p>
            <a:pPr marL="0" indent="0" algn="just">
              <a:buNone/>
            </a:pPr>
            <a:r>
              <a:rPr lang="en-US" sz="2400" dirty="0"/>
              <a:t>Write in-degree of each vertex.</a:t>
            </a:r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 algn="just">
              <a:buNone/>
            </a:pPr>
            <a:endParaRPr lang="en-US" sz="2400" b="1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57400"/>
            <a:ext cx="5262562" cy="463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8920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Step:2 </a:t>
            </a:r>
            <a:r>
              <a:rPr lang="en-US" sz="2400" b="1" dirty="0"/>
              <a:t>           </a:t>
            </a:r>
          </a:p>
          <a:p>
            <a:r>
              <a:rPr lang="en-US" sz="2400" dirty="0"/>
              <a:t>Vertex-1 has the least in-degree.</a:t>
            </a:r>
          </a:p>
          <a:p>
            <a:r>
              <a:rPr lang="en-US" sz="2400" dirty="0"/>
              <a:t>So, remove vertex-1 and its associated edges.</a:t>
            </a:r>
          </a:p>
          <a:p>
            <a:r>
              <a:rPr lang="en-US" sz="2400" dirty="0"/>
              <a:t>Now, update the in-degree of other vertices.</a:t>
            </a:r>
          </a:p>
          <a:p>
            <a:pPr marL="0" indent="0" algn="just">
              <a:buNone/>
            </a:pPr>
            <a:endParaRPr lang="en-US" sz="2400" b="1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048000"/>
            <a:ext cx="3810000" cy="362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5552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Step:3 </a:t>
            </a:r>
            <a:r>
              <a:rPr lang="en-US" sz="2400" b="1" dirty="0"/>
              <a:t>           </a:t>
            </a:r>
          </a:p>
          <a:p>
            <a:pPr marL="0" indent="0" algn="just">
              <a:buNone/>
            </a:pPr>
            <a:r>
              <a:rPr lang="en-US" sz="2400" dirty="0"/>
              <a:t>There are two vertices with the least in-degree. So, following 2 cases are possible-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case-01,</a:t>
            </a:r>
          </a:p>
          <a:p>
            <a:r>
              <a:rPr lang="en-US" sz="2400" dirty="0"/>
              <a:t>Remove vertex-2 and its associated edges.</a:t>
            </a:r>
          </a:p>
          <a:p>
            <a:r>
              <a:rPr lang="en-US" sz="2400" dirty="0"/>
              <a:t>Then, update the in-degree of other vertices.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case-02,</a:t>
            </a:r>
          </a:p>
          <a:p>
            <a:r>
              <a:rPr lang="en-US" sz="2400" dirty="0"/>
              <a:t>Remove vertex-3 and its associated edges.</a:t>
            </a:r>
          </a:p>
          <a:p>
            <a:r>
              <a:rPr lang="en-US" sz="2400" dirty="0"/>
              <a:t>Then, update the in-degree of other vertices.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880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Step:3 </a:t>
            </a:r>
            <a:r>
              <a:rPr lang="en-US" sz="2400" b="1" dirty="0"/>
              <a:t>           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8249"/>
            <a:ext cx="6134100" cy="542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360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Step:4 </a:t>
            </a:r>
            <a:r>
              <a:rPr lang="en-US" sz="2400" b="1" dirty="0"/>
              <a:t>           </a:t>
            </a:r>
          </a:p>
          <a:p>
            <a:pPr marL="0" indent="0" algn="just">
              <a:buNone/>
            </a:pPr>
            <a:r>
              <a:rPr lang="en-US" sz="2400" dirty="0"/>
              <a:t>Now, the above two cases are continued separately in the similar manner.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case-01,</a:t>
            </a:r>
          </a:p>
          <a:p>
            <a:r>
              <a:rPr lang="en-US" sz="2400" dirty="0"/>
              <a:t>Remove vertex-3 since it has the least in-degree.</a:t>
            </a:r>
          </a:p>
          <a:p>
            <a:r>
              <a:rPr lang="en-US" sz="2400" dirty="0"/>
              <a:t>Then, update the in-degree of other vertices.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case-02,</a:t>
            </a:r>
          </a:p>
          <a:p>
            <a:r>
              <a:rPr lang="en-US" sz="2400" dirty="0"/>
              <a:t>Remove vertex-2 since it has the least in-degree.</a:t>
            </a:r>
          </a:p>
          <a:p>
            <a:r>
              <a:rPr lang="en-US" sz="2400" dirty="0"/>
              <a:t>Then, update the in-degree of other vertices.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41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Step:4 </a:t>
            </a:r>
            <a:r>
              <a:rPr lang="en-US" sz="2400" b="1" dirty="0"/>
              <a:t>           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6400"/>
            <a:ext cx="666172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550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Step:5 </a:t>
            </a:r>
            <a:r>
              <a:rPr lang="en-US" sz="2400" b="1" dirty="0"/>
              <a:t>           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case-01,</a:t>
            </a:r>
          </a:p>
          <a:p>
            <a:r>
              <a:rPr lang="en-US" sz="2400" dirty="0"/>
              <a:t>Remove vertex-4 since it has the least in-degree.</a:t>
            </a:r>
          </a:p>
          <a:p>
            <a:r>
              <a:rPr lang="en-US" sz="2400" dirty="0"/>
              <a:t>Then, update the in-degree of other vertices.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case-02,</a:t>
            </a:r>
          </a:p>
          <a:p>
            <a:r>
              <a:rPr lang="en-US" sz="2400" dirty="0"/>
              <a:t>Remove vertex-4 since it has the least in-degree.</a:t>
            </a:r>
          </a:p>
          <a:p>
            <a:r>
              <a:rPr lang="en-US" sz="2400" dirty="0"/>
              <a:t>Then, update the in-degree of other vertices.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69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Step:5 </a:t>
            </a:r>
            <a:r>
              <a:rPr lang="en-US" sz="2400" b="1" dirty="0"/>
              <a:t>           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8262784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34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980660"/>
            <a:ext cx="8641200" cy="54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596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Step:6</a:t>
            </a:r>
            <a:r>
              <a:rPr lang="en-US" sz="2400" b="1" dirty="0"/>
              <a:t>           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case-01,</a:t>
            </a:r>
          </a:p>
          <a:p>
            <a:r>
              <a:rPr lang="en-US" sz="2400" dirty="0"/>
              <a:t>There are 2 vertices with the least in-degree.</a:t>
            </a:r>
          </a:p>
          <a:p>
            <a:r>
              <a:rPr lang="en-US" sz="2400" dirty="0"/>
              <a:t>So, 2 cases are possible.</a:t>
            </a:r>
          </a:p>
          <a:p>
            <a:r>
              <a:rPr lang="en-US" sz="2400" dirty="0"/>
              <a:t>Any of the two vertices may be taken first.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Same is with case-02.</a:t>
            </a:r>
            <a:endParaRPr lang="en-U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71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sz="2400" b="1" u="sng" dirty="0"/>
              <a:t>Step:6</a:t>
            </a:r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 algn="just">
              <a:buNone/>
            </a:pPr>
            <a:endParaRPr lang="en-US" sz="2400" b="1" u="sng" dirty="0"/>
          </a:p>
          <a:p>
            <a:pPr marL="0" indent="0" algn="just">
              <a:buNone/>
            </a:pPr>
            <a:r>
              <a:rPr lang="en-US" sz="2400" b="1" u="sng" dirty="0"/>
              <a:t>Conclusion:</a:t>
            </a:r>
          </a:p>
          <a:p>
            <a:pPr marL="0" indent="0" algn="just">
              <a:buNone/>
            </a:pPr>
            <a:r>
              <a:rPr lang="en-US" sz="2400" dirty="0"/>
              <a:t>For the given graph, following </a:t>
            </a:r>
            <a:r>
              <a:rPr lang="en-US" sz="2400" b="1" dirty="0"/>
              <a:t>4</a:t>
            </a:r>
            <a:r>
              <a:rPr lang="en-US" sz="2400" dirty="0"/>
              <a:t> different topological orderings are possible-</a:t>
            </a:r>
            <a:endParaRPr lang="en-US" sz="2400" b="1" u="sng" dirty="0"/>
          </a:p>
          <a:p>
            <a:pPr marL="0" indent="0" algn="just">
              <a:buNone/>
            </a:pPr>
            <a:r>
              <a:rPr lang="en-US" sz="2400" b="1" dirty="0"/>
              <a:t>1 2 3 4 5 6</a:t>
            </a:r>
          </a:p>
          <a:p>
            <a:pPr marL="0" indent="0" algn="just">
              <a:buNone/>
            </a:pPr>
            <a:r>
              <a:rPr lang="en-US" sz="2400" b="1" dirty="0"/>
              <a:t>1 2 3 4 6 5</a:t>
            </a:r>
          </a:p>
          <a:p>
            <a:pPr marL="0" indent="0" algn="just">
              <a:buNone/>
            </a:pPr>
            <a:r>
              <a:rPr lang="en-US" sz="2400" b="1" dirty="0"/>
              <a:t>1 3 2 4 5 6</a:t>
            </a:r>
          </a:p>
          <a:p>
            <a:pPr marL="0" indent="0" algn="just">
              <a:buNone/>
            </a:pPr>
            <a:r>
              <a:rPr lang="en-US" sz="2400" b="1" dirty="0"/>
              <a:t>1 3 2 4 6 5</a:t>
            </a:r>
            <a:endParaRPr lang="en-US" sz="2400" b="1" u="sng" dirty="0"/>
          </a:p>
          <a:p>
            <a:pPr marL="0" indent="0" algn="just">
              <a:buNone/>
            </a:pPr>
            <a:r>
              <a:rPr lang="en-US" sz="2400" b="1" dirty="0"/>
              <a:t>           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1676400"/>
            <a:ext cx="6873240" cy="229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836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Example-02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/>
              <a:t>Step:6</a:t>
            </a:r>
            <a:r>
              <a:rPr lang="en-US" sz="2400" b="1" dirty="0"/>
              <a:t>           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case-01,</a:t>
            </a:r>
          </a:p>
          <a:p>
            <a:r>
              <a:rPr lang="en-US" sz="2400" dirty="0"/>
              <a:t>There are 2 vertices with the least in-degree.</a:t>
            </a:r>
          </a:p>
          <a:p>
            <a:r>
              <a:rPr lang="en-US" sz="2400" dirty="0"/>
              <a:t>So, 2 cases are possible.</a:t>
            </a:r>
          </a:p>
          <a:p>
            <a:r>
              <a:rPr lang="en-US" sz="2400" dirty="0"/>
              <a:t>Any of the two vertices may be taken first.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Same is with case-02.</a:t>
            </a:r>
            <a:endParaRPr lang="en-U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982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1124680"/>
            <a:ext cx="8229600" cy="2220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2" y="3568802"/>
            <a:ext cx="8748448" cy="956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2" y="4941210"/>
            <a:ext cx="8767468" cy="84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72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1268700"/>
            <a:ext cx="8229600" cy="253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4221110"/>
            <a:ext cx="8656978" cy="128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7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1052670"/>
            <a:ext cx="8229600" cy="241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20" y="3861060"/>
            <a:ext cx="8763440" cy="201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66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1052670"/>
            <a:ext cx="8229600" cy="33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4485940"/>
            <a:ext cx="8820590" cy="203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615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" y="1052670"/>
            <a:ext cx="71437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243" y="476590"/>
            <a:ext cx="2194757" cy="20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" y="2780910"/>
            <a:ext cx="8796628" cy="223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28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" y="1052670"/>
            <a:ext cx="71437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243" y="476590"/>
            <a:ext cx="2194757" cy="20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2708900"/>
            <a:ext cx="8671520" cy="316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13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" y="1052670"/>
            <a:ext cx="71437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243" y="476590"/>
            <a:ext cx="2194757" cy="20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" y="2780910"/>
            <a:ext cx="8929940" cy="253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75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50" y="836640"/>
            <a:ext cx="3588626" cy="19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2915030"/>
            <a:ext cx="8604560" cy="159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4869200"/>
            <a:ext cx="873442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65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5" y="836640"/>
            <a:ext cx="7633060" cy="288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630" y="3710276"/>
            <a:ext cx="15430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4177001"/>
            <a:ext cx="8491770" cy="258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75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980660"/>
            <a:ext cx="8494896" cy="230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3428999"/>
            <a:ext cx="8497180" cy="295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335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052670"/>
            <a:ext cx="8488499" cy="432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75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9" y="1844780"/>
            <a:ext cx="8471769" cy="11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850" y="0"/>
            <a:ext cx="3384470" cy="172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20" y="3789050"/>
            <a:ext cx="69056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25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850" y="0"/>
            <a:ext cx="3384470" cy="172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916790"/>
            <a:ext cx="8569190" cy="85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3068950"/>
            <a:ext cx="8581492" cy="2664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3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850" y="0"/>
            <a:ext cx="3384470" cy="172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916790"/>
            <a:ext cx="8569190" cy="85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4" y="3068950"/>
            <a:ext cx="8431005" cy="194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4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1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(Problems)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85" y="1900020"/>
            <a:ext cx="8569190" cy="85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20" y="6860"/>
            <a:ext cx="35718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80" y="1060650"/>
            <a:ext cx="43529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80" y="2780910"/>
            <a:ext cx="76200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1674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440" y="249287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E0763-8C84-4A0C-BF22-E8FBB0D34350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1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50" y="836640"/>
            <a:ext cx="3588626" cy="19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068950"/>
            <a:ext cx="86106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437140"/>
            <a:ext cx="85344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68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50" y="836640"/>
            <a:ext cx="3588626" cy="19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8" y="2996940"/>
            <a:ext cx="83915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8" y="4729770"/>
            <a:ext cx="859155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5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420" y="116540"/>
            <a:ext cx="8435400" cy="72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B96-19A4-4ABF-B819-5478AC45EB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247" y="764630"/>
            <a:ext cx="3588626" cy="19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7" y="2780910"/>
            <a:ext cx="84677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96" y="4077090"/>
            <a:ext cx="8658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6" y="5373268"/>
            <a:ext cx="8636085" cy="124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6779</TotalTime>
  <Words>1097</Words>
  <Application>Microsoft Office PowerPoint</Application>
  <PresentationFormat>On-screen Show (4:3)</PresentationFormat>
  <Paragraphs>317</Paragraphs>
  <Slides>67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1_Custom Design</vt:lpstr>
      <vt:lpstr>Custom Design</vt:lpstr>
      <vt:lpstr>Office Theme</vt:lpstr>
      <vt:lpstr>3_Office Theme</vt:lpstr>
      <vt:lpstr>1_Slipstream</vt:lpstr>
      <vt:lpstr>1_Solstice</vt:lpstr>
      <vt:lpstr>1_Office Theme</vt:lpstr>
      <vt:lpstr>2_Slipstream</vt:lpstr>
      <vt:lpstr>Data Structures  ICT-1211  Information and Communication Technology</vt:lpstr>
      <vt:lpstr>Graph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 (Topological Sorting)</vt:lpstr>
      <vt:lpstr>Graphs (Topological Sorting)</vt:lpstr>
      <vt:lpstr>Graphs (Topological Sorting)</vt:lpstr>
      <vt:lpstr>Graphs (Topological Sorting)</vt:lpstr>
      <vt:lpstr>Graphs (Topological Sorting)</vt:lpstr>
      <vt:lpstr>Graphs (Topological Sorting)</vt:lpstr>
      <vt:lpstr>Graphs (Topological Sorting)</vt:lpstr>
      <vt:lpstr>Graphs (Topological Sorting)</vt:lpstr>
      <vt:lpstr>Graphs (Topological Sorting)</vt:lpstr>
      <vt:lpstr>Graphs (Topological Sorting)</vt:lpstr>
      <vt:lpstr>Graphs (Topological Sorting)</vt:lpstr>
      <vt:lpstr>Topological Sort</vt:lpstr>
      <vt:lpstr>Topological Sort</vt:lpstr>
      <vt:lpstr>Topological sort:  Example-01</vt:lpstr>
      <vt:lpstr>Solution: Example-01</vt:lpstr>
      <vt:lpstr>Solution: Example-01</vt:lpstr>
      <vt:lpstr>Solution: Example-01</vt:lpstr>
      <vt:lpstr>Solution: Example-01</vt:lpstr>
      <vt:lpstr>Solution: Example-01</vt:lpstr>
      <vt:lpstr>Solution: Example-01</vt:lpstr>
      <vt:lpstr>Solution: Example-01</vt:lpstr>
      <vt:lpstr>Topological sort:  Example-02</vt:lpstr>
      <vt:lpstr>Solution: Example-02</vt:lpstr>
      <vt:lpstr>Solution: Example-02</vt:lpstr>
      <vt:lpstr>Solution: Example-02</vt:lpstr>
      <vt:lpstr>Solution: Example-02</vt:lpstr>
      <vt:lpstr>Solution: Example-02</vt:lpstr>
      <vt:lpstr>Solution: Example-02</vt:lpstr>
      <vt:lpstr>Solution: Example-02</vt:lpstr>
      <vt:lpstr>Solution: Example-02</vt:lpstr>
      <vt:lpstr>Solution: Example-02</vt:lpstr>
      <vt:lpstr>Solution: Example-02</vt:lpstr>
      <vt:lpstr>Solution: Example-02</vt:lpstr>
      <vt:lpstr>Graphs (Problems)</vt:lpstr>
      <vt:lpstr>Graphs (Problems)</vt:lpstr>
      <vt:lpstr>Graphs (Problems)</vt:lpstr>
      <vt:lpstr>Graphs (Problems)</vt:lpstr>
      <vt:lpstr>Graphs (Problems)</vt:lpstr>
      <vt:lpstr>Graphs (Problems)</vt:lpstr>
      <vt:lpstr>Graphs (Problems)</vt:lpstr>
      <vt:lpstr>Graphs (Problems)</vt:lpstr>
      <vt:lpstr>Graphs (Problems)</vt:lpstr>
      <vt:lpstr>Graphs (Problems)</vt:lpstr>
      <vt:lpstr>Graphs (Problems)</vt:lpstr>
      <vt:lpstr>Graphs (Problems)</vt:lpstr>
      <vt:lpstr>Graphs (Problems)</vt:lpstr>
      <vt:lpstr>Graphs (Problems)</vt:lpstr>
      <vt:lpstr>Thank you……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Elizabeth Davis</dc:creator>
  <cp:lastModifiedBy>AION</cp:lastModifiedBy>
  <cp:revision>811</cp:revision>
  <dcterms:created xsi:type="dcterms:W3CDTF">2006-08-30T10:11:05Z</dcterms:created>
  <dcterms:modified xsi:type="dcterms:W3CDTF">2024-11-27T16:47:37Z</dcterms:modified>
</cp:coreProperties>
</file>